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 Ultra-Bold" panose="020B0604020202020204" charset="-52"/>
      <p:regular r:id="rId20"/>
    </p:embeddedFont>
    <p:embeddedFont>
      <p:font typeface="Montserrat Bold" panose="00000800000000000000" pitchFamily="2" charset="-52"/>
      <p:bold r:id="rId21"/>
    </p:embeddedFont>
    <p:embeddedFont>
      <p:font typeface="Evolventa" panose="020B0604020202020204" charset="0"/>
      <p:regular r:id="rId22"/>
    </p:embeddedFont>
    <p:embeddedFont>
      <p:font typeface="Montserrat" panose="00000500000000000000" pitchFamily="2" charset="-52"/>
      <p:regular r:id="rId23"/>
      <p:bold r:id="rId24"/>
      <p:italic r:id="rId25"/>
      <p:boldItalic r:id="rId26"/>
    </p:embeddedFont>
    <p:embeddedFont>
      <p:font typeface="Evolventa Bold" panose="020B0604020202020204" charset="0"/>
      <p:regular r:id="rId27"/>
    </p:embeddedFont>
    <p:embeddedFont>
      <p:font typeface="Proxima Nova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3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1.svg"/><Relationship Id="rId5" Type="http://schemas.openxmlformats.org/officeDocument/2006/relationships/image" Target="../media/image29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svg"/><Relationship Id="rId7" Type="http://schemas.openxmlformats.org/officeDocument/2006/relationships/image" Target="../media/image4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7.svg"/><Relationship Id="rId4" Type="http://schemas.openxmlformats.org/officeDocument/2006/relationships/image" Target="../media/image21.png"/><Relationship Id="rId9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1.sv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7.sv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svg"/><Relationship Id="rId7" Type="http://schemas.openxmlformats.org/officeDocument/2006/relationships/image" Target="../media/image4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51.svg"/><Relationship Id="rId5" Type="http://schemas.openxmlformats.org/officeDocument/2006/relationships/image" Target="../media/image9.sv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3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7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5143500"/>
            <a:ext cx="8477852" cy="5657039"/>
          </a:xfrm>
          <a:custGeom>
            <a:avLst/>
            <a:gdLst/>
            <a:ahLst/>
            <a:cxnLst/>
            <a:rect l="l" t="t" r="r" b="b"/>
            <a:pathLst>
              <a:path w="8477852" h="5657039">
                <a:moveTo>
                  <a:pt x="8477852" y="5657039"/>
                </a:moveTo>
                <a:lnTo>
                  <a:pt x="0" y="5657039"/>
                </a:lnTo>
                <a:lnTo>
                  <a:pt x="0" y="0"/>
                </a:lnTo>
                <a:lnTo>
                  <a:pt x="8477852" y="0"/>
                </a:lnTo>
                <a:lnTo>
                  <a:pt x="8477852" y="56570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9050" y="0"/>
            <a:ext cx="2403281" cy="1961951"/>
          </a:xfrm>
          <a:custGeom>
            <a:avLst/>
            <a:gdLst/>
            <a:ahLst/>
            <a:cxnLst/>
            <a:rect l="l" t="t" r="r" b="b"/>
            <a:pathLst>
              <a:path w="2403281" h="1961951">
                <a:moveTo>
                  <a:pt x="2403281" y="0"/>
                </a:moveTo>
                <a:lnTo>
                  <a:pt x="0" y="0"/>
                </a:lnTo>
                <a:lnTo>
                  <a:pt x="0" y="1961951"/>
                </a:lnTo>
                <a:lnTo>
                  <a:pt x="2403281" y="1961951"/>
                </a:lnTo>
                <a:lnTo>
                  <a:pt x="24032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19050" y="0"/>
            <a:ext cx="2145705" cy="1751676"/>
          </a:xfrm>
          <a:custGeom>
            <a:avLst/>
            <a:gdLst/>
            <a:ahLst/>
            <a:cxnLst/>
            <a:rect l="l" t="t" r="r" b="b"/>
            <a:pathLst>
              <a:path w="2145705" h="1751676">
                <a:moveTo>
                  <a:pt x="2145705" y="0"/>
                </a:moveTo>
                <a:lnTo>
                  <a:pt x="0" y="0"/>
                </a:lnTo>
                <a:lnTo>
                  <a:pt x="0" y="1751676"/>
                </a:lnTo>
                <a:lnTo>
                  <a:pt x="2145705" y="1751676"/>
                </a:lnTo>
                <a:lnTo>
                  <a:pt x="214570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28700" y="1621613"/>
            <a:ext cx="7043773" cy="7043773"/>
            <a:chOff x="0" y="0"/>
            <a:chExt cx="14840029" cy="14840029"/>
          </a:xfrm>
        </p:grpSpPr>
        <p:sp>
          <p:nvSpPr>
            <p:cNvPr id="6" name="Freeform 6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00607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/>
              <a:stretch>
                <a:fillRect l="-13356" t="-6433" r="-14765" b="-22260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0909834" y="5670299"/>
            <a:ext cx="6349466" cy="44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6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8708676" y="8570137"/>
            <a:ext cx="6349466" cy="425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60"/>
              </a:lnSpc>
            </a:pPr>
            <a:endParaRPr lang="en-US" sz="3000" dirty="0">
              <a:solidFill>
                <a:srgbClr val="1B1A17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477852" y="3085718"/>
            <a:ext cx="9493977" cy="3157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5856A5"/>
                </a:solidFill>
                <a:latin typeface="Evolventa"/>
                <a:ea typeface="Evolventa"/>
                <a:cs typeface="Evolventa"/>
                <a:sym typeface="Evolventa"/>
              </a:rPr>
              <a:t>Опыт разработки и внедрения программы дуального обучения на Факультете информационных технологий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71502" y="-6924786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645090" y="7788295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030464" y="-2806490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232119" y="2226605"/>
            <a:ext cx="463083" cy="463083"/>
          </a:xfrm>
          <a:custGeom>
            <a:avLst/>
            <a:gdLst/>
            <a:ahLst/>
            <a:cxnLst/>
            <a:rect l="l" t="t" r="r" b="b"/>
            <a:pathLst>
              <a:path w="463083" h="463083">
                <a:moveTo>
                  <a:pt x="0" y="0"/>
                </a:moveTo>
                <a:lnTo>
                  <a:pt x="463083" y="0"/>
                </a:lnTo>
                <a:lnTo>
                  <a:pt x="463083" y="463083"/>
                </a:lnTo>
                <a:lnTo>
                  <a:pt x="0" y="463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15229" y="4416520"/>
            <a:ext cx="288141" cy="288141"/>
          </a:xfrm>
          <a:custGeom>
            <a:avLst/>
            <a:gdLst/>
            <a:ahLst/>
            <a:cxnLst/>
            <a:rect l="l" t="t" r="r" b="b"/>
            <a:pathLst>
              <a:path w="288141" h="288141">
                <a:moveTo>
                  <a:pt x="0" y="0"/>
                </a:moveTo>
                <a:lnTo>
                  <a:pt x="288142" y="0"/>
                </a:lnTo>
                <a:lnTo>
                  <a:pt x="288142" y="288141"/>
                </a:lnTo>
                <a:lnTo>
                  <a:pt x="0" y="2881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35661" y="8027630"/>
            <a:ext cx="288141" cy="288141"/>
          </a:xfrm>
          <a:custGeom>
            <a:avLst/>
            <a:gdLst/>
            <a:ahLst/>
            <a:cxnLst/>
            <a:rect l="l" t="t" r="r" b="b"/>
            <a:pathLst>
              <a:path w="288141" h="288141">
                <a:moveTo>
                  <a:pt x="0" y="0"/>
                </a:moveTo>
                <a:lnTo>
                  <a:pt x="288141" y="0"/>
                </a:lnTo>
                <a:lnTo>
                  <a:pt x="288141" y="288142"/>
                </a:lnTo>
                <a:lnTo>
                  <a:pt x="0" y="2881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47049" y="730947"/>
            <a:ext cx="10675258" cy="3044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27348B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Проблемы и вызовы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endParaRPr lang="en-US" sz="8000" b="1">
              <a:solidFill>
                <a:srgbClr val="27348B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1264" y="2795717"/>
            <a:ext cx="10366826" cy="552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Недостаточная вовлеченность предприятий:</a:t>
            </a:r>
            <a:r>
              <a:rPr lang="en-US" sz="27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Низкий интерес работодателей к приему студентов из-за недостаточного уровня подготовки.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Несоответствие программ требованиям рынка:</a:t>
            </a:r>
            <a:r>
              <a:rPr lang="en-US" sz="27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Учебные планы не всегда отражают реальные потребности бизнеса.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 b="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Финансовая нагрузка:</a:t>
            </a:r>
            <a:r>
              <a:rPr lang="en-US" sz="279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Высокие затраты на обучение и сопровождение дуальной программы снижают заинтересованность работодателей.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010741" y="2242024"/>
            <a:ext cx="4392630" cy="4637133"/>
          </a:xfrm>
          <a:custGeom>
            <a:avLst/>
            <a:gdLst/>
            <a:ahLst/>
            <a:cxnLst/>
            <a:rect l="l" t="t" r="r" b="b"/>
            <a:pathLst>
              <a:path w="4392630" h="4637133">
                <a:moveTo>
                  <a:pt x="0" y="0"/>
                </a:moveTo>
                <a:lnTo>
                  <a:pt x="4392630" y="0"/>
                </a:lnTo>
                <a:lnTo>
                  <a:pt x="4392630" y="4637133"/>
                </a:lnTo>
                <a:lnTo>
                  <a:pt x="0" y="4637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50677" y="-5776333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39878" y="-2172198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19340" y="3685101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62662" y="6689712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9539984" y="2533687"/>
            <a:ext cx="756881" cy="0"/>
          </a:xfrm>
          <a:prstGeom prst="line">
            <a:avLst/>
          </a:prstGeom>
          <a:ln w="47625" cap="flat">
            <a:solidFill>
              <a:srgbClr val="5350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9539984" y="7173149"/>
            <a:ext cx="869627" cy="217407"/>
          </a:xfrm>
          <a:custGeom>
            <a:avLst/>
            <a:gdLst/>
            <a:ahLst/>
            <a:cxnLst/>
            <a:rect l="l" t="t" r="r" b="b"/>
            <a:pathLst>
              <a:path w="869627" h="217407">
                <a:moveTo>
                  <a:pt x="0" y="0"/>
                </a:moveTo>
                <a:lnTo>
                  <a:pt x="869627" y="0"/>
                </a:lnTo>
                <a:lnTo>
                  <a:pt x="869627" y="217406"/>
                </a:lnTo>
                <a:lnTo>
                  <a:pt x="0" y="2174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249139">
            <a:off x="15719491" y="7716047"/>
            <a:ext cx="3079617" cy="3463782"/>
          </a:xfrm>
          <a:custGeom>
            <a:avLst/>
            <a:gdLst/>
            <a:ahLst/>
            <a:cxnLst/>
            <a:rect l="l" t="t" r="r" b="b"/>
            <a:pathLst>
              <a:path w="3079617" h="3463782">
                <a:moveTo>
                  <a:pt x="0" y="0"/>
                </a:moveTo>
                <a:lnTo>
                  <a:pt x="3079618" y="0"/>
                </a:lnTo>
                <a:lnTo>
                  <a:pt x="3079618" y="3463782"/>
                </a:lnTo>
                <a:lnTo>
                  <a:pt x="0" y="34637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49139" flipH="1" flipV="1">
            <a:off x="-11704" y="-582473"/>
            <a:ext cx="2352762" cy="2646255"/>
          </a:xfrm>
          <a:custGeom>
            <a:avLst/>
            <a:gdLst/>
            <a:ahLst/>
            <a:cxnLst/>
            <a:rect l="l" t="t" r="r" b="b"/>
            <a:pathLst>
              <a:path w="2352762" h="2646255">
                <a:moveTo>
                  <a:pt x="2352762" y="2646255"/>
                </a:moveTo>
                <a:lnTo>
                  <a:pt x="0" y="2646255"/>
                </a:lnTo>
                <a:lnTo>
                  <a:pt x="0" y="0"/>
                </a:lnTo>
                <a:lnTo>
                  <a:pt x="2352762" y="0"/>
                </a:lnTo>
                <a:lnTo>
                  <a:pt x="2352762" y="264625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60915" y="3928981"/>
            <a:ext cx="8034316" cy="1190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1"/>
              </a:lnSpc>
            </a:pPr>
            <a:r>
              <a:rPr lang="en-US" sz="7001" b="1">
                <a:solidFill>
                  <a:srgbClr val="5350A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Рекомендации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95231" y="3088238"/>
            <a:ext cx="8743243" cy="3751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2545" lvl="1" indent="-316273" algn="l">
              <a:lnSpc>
                <a:spcPts val="3603"/>
              </a:lnSpc>
              <a:buFont typeface="Arial"/>
              <a:buChar char="•"/>
            </a:pPr>
            <a:r>
              <a:rPr lang="en-US" sz="292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Разработка мотивационной системы для предприятий (налоговые льготы, компенсации).</a:t>
            </a:r>
          </a:p>
          <a:p>
            <a:pPr marL="632545" lvl="1" indent="-316273" algn="l">
              <a:lnSpc>
                <a:spcPts val="3603"/>
              </a:lnSpc>
              <a:buFont typeface="Arial"/>
              <a:buChar char="•"/>
            </a:pPr>
            <a:r>
              <a:rPr lang="en-US" sz="292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Создание национальной платформы для практик и стажировок.</a:t>
            </a:r>
          </a:p>
          <a:p>
            <a:pPr marL="632545" lvl="1" indent="-316273" algn="l">
              <a:lnSpc>
                <a:spcPts val="3603"/>
              </a:lnSpc>
              <a:buFont typeface="Arial"/>
              <a:buChar char="•"/>
            </a:pPr>
            <a:r>
              <a:rPr lang="en-US" sz="2929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Подготовка преподавателей в соответствии с требованиями рынка.</a:t>
            </a:r>
          </a:p>
          <a:p>
            <a:pPr algn="l">
              <a:lnSpc>
                <a:spcPts val="3603"/>
              </a:lnSpc>
            </a:pPr>
            <a:endParaRPr lang="en-US" sz="2929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350145" y="5564698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6946420" y="-7326608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4817784" y="96221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5" y="0"/>
                </a:lnTo>
                <a:lnTo>
                  <a:pt x="7390915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4978225" y="-323545"/>
            <a:ext cx="3676292" cy="367629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350A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20925" y="4791518"/>
            <a:ext cx="7504480" cy="5253136"/>
            <a:chOff x="0" y="0"/>
            <a:chExt cx="6350000" cy="444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4445000"/>
            </a:xfrm>
            <a:custGeom>
              <a:avLst/>
              <a:gdLst/>
              <a:ahLst/>
              <a:cxnLst/>
              <a:rect l="l" t="t" r="r" b="b"/>
              <a:pathLst>
                <a:path w="6350000" h="4445000">
                  <a:moveTo>
                    <a:pt x="0" y="3429000"/>
                  </a:moveTo>
                  <a:lnTo>
                    <a:pt x="0" y="1016000"/>
                  </a:lnTo>
                  <a:cubicBezTo>
                    <a:pt x="0" y="454660"/>
                    <a:pt x="454660" y="0"/>
                    <a:pt x="1016000" y="0"/>
                  </a:cubicBezTo>
                  <a:lnTo>
                    <a:pt x="5334000" y="0"/>
                  </a:lnTo>
                  <a:cubicBezTo>
                    <a:pt x="5895340" y="0"/>
                    <a:pt x="6350000" y="454660"/>
                    <a:pt x="6350000" y="1016000"/>
                  </a:cubicBezTo>
                  <a:lnTo>
                    <a:pt x="6350000" y="3429000"/>
                  </a:lnTo>
                  <a:cubicBezTo>
                    <a:pt x="6350000" y="3990340"/>
                    <a:pt x="5895340" y="4445000"/>
                    <a:pt x="5334000" y="4445000"/>
                  </a:cubicBezTo>
                  <a:lnTo>
                    <a:pt x="1016000" y="4445000"/>
                  </a:lnTo>
                  <a:cubicBezTo>
                    <a:pt x="454660" y="4445000"/>
                    <a:pt x="0" y="3990340"/>
                    <a:pt x="0" y="3429000"/>
                  </a:cubicBezTo>
                  <a:close/>
                </a:path>
              </a:pathLst>
            </a:custGeom>
            <a:blipFill>
              <a:blip r:embed="rId6"/>
              <a:stretch>
                <a:fillRect t="-20567" b="-2056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4445000"/>
            </a:xfrm>
            <a:custGeom>
              <a:avLst/>
              <a:gdLst/>
              <a:ahLst/>
              <a:cxnLst/>
              <a:rect l="l" t="t" r="r" b="b"/>
              <a:pathLst>
                <a:path w="6350000" h="4445000">
                  <a:moveTo>
                    <a:pt x="6330950" y="3429000"/>
                  </a:moveTo>
                  <a:cubicBezTo>
                    <a:pt x="6330950" y="3978910"/>
                    <a:pt x="5883910" y="4425950"/>
                    <a:pt x="5334000" y="4425950"/>
                  </a:cubicBezTo>
                  <a:lnTo>
                    <a:pt x="1016000" y="4425950"/>
                  </a:lnTo>
                  <a:cubicBezTo>
                    <a:pt x="466090" y="4425950"/>
                    <a:pt x="19050" y="3978910"/>
                    <a:pt x="19050" y="3429000"/>
                  </a:cubicBezTo>
                  <a:lnTo>
                    <a:pt x="19050" y="1016000"/>
                  </a:lnTo>
                  <a:cubicBezTo>
                    <a:pt x="19050" y="466090"/>
                    <a:pt x="466090" y="19050"/>
                    <a:pt x="1016000" y="19050"/>
                  </a:cubicBezTo>
                  <a:lnTo>
                    <a:pt x="5334000" y="19050"/>
                  </a:lnTo>
                  <a:cubicBezTo>
                    <a:pt x="5883910" y="19050"/>
                    <a:pt x="6330950" y="466090"/>
                    <a:pt x="6330950" y="1016000"/>
                  </a:cubicBezTo>
                  <a:lnTo>
                    <a:pt x="6330950" y="3429000"/>
                  </a:lnTo>
                  <a:moveTo>
                    <a:pt x="6350000" y="3429000"/>
                  </a:moveTo>
                  <a:lnTo>
                    <a:pt x="6350000" y="1016000"/>
                  </a:lnTo>
                  <a:cubicBezTo>
                    <a:pt x="6350000" y="454660"/>
                    <a:pt x="5895340" y="0"/>
                    <a:pt x="5334000" y="0"/>
                  </a:cubicBezTo>
                  <a:lnTo>
                    <a:pt x="1016000" y="0"/>
                  </a:lnTo>
                  <a:cubicBezTo>
                    <a:pt x="454660" y="0"/>
                    <a:pt x="0" y="454660"/>
                    <a:pt x="0" y="1016000"/>
                  </a:cubicBezTo>
                  <a:lnTo>
                    <a:pt x="0" y="3429000"/>
                  </a:lnTo>
                  <a:cubicBezTo>
                    <a:pt x="0" y="3990340"/>
                    <a:pt x="454660" y="4445000"/>
                    <a:pt x="1016000" y="4445000"/>
                  </a:cubicBezTo>
                  <a:lnTo>
                    <a:pt x="5334000" y="4445000"/>
                  </a:lnTo>
                  <a:cubicBezTo>
                    <a:pt x="5895340" y="4445000"/>
                    <a:pt x="6350000" y="3990340"/>
                    <a:pt x="6350000" y="3429000"/>
                  </a:cubicBezTo>
                  <a:lnTo>
                    <a:pt x="6350000" y="3429000"/>
                  </a:lnTo>
                  <a:close/>
                </a:path>
              </a:pathLst>
            </a:custGeom>
            <a:solidFill>
              <a:srgbClr val="5856A5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4978225" y="1028700"/>
            <a:ext cx="485901" cy="485901"/>
          </a:xfrm>
          <a:custGeom>
            <a:avLst/>
            <a:gdLst/>
            <a:ahLst/>
            <a:cxnLst/>
            <a:rect l="l" t="t" r="r" b="b"/>
            <a:pathLst>
              <a:path w="485901" h="485901">
                <a:moveTo>
                  <a:pt x="0" y="0"/>
                </a:moveTo>
                <a:lnTo>
                  <a:pt x="485901" y="0"/>
                </a:lnTo>
                <a:lnTo>
                  <a:pt x="485901" y="485901"/>
                </a:lnTo>
                <a:lnTo>
                  <a:pt x="0" y="4859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181545" y="8490397"/>
            <a:ext cx="485901" cy="485901"/>
          </a:xfrm>
          <a:custGeom>
            <a:avLst/>
            <a:gdLst/>
            <a:ahLst/>
            <a:cxnLst/>
            <a:rect l="l" t="t" r="r" b="b"/>
            <a:pathLst>
              <a:path w="485901" h="485901">
                <a:moveTo>
                  <a:pt x="0" y="0"/>
                </a:moveTo>
                <a:lnTo>
                  <a:pt x="485901" y="0"/>
                </a:lnTo>
                <a:lnTo>
                  <a:pt x="485901" y="485901"/>
                </a:lnTo>
                <a:lnTo>
                  <a:pt x="0" y="4859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311891" y="4791518"/>
            <a:ext cx="7504480" cy="5253136"/>
            <a:chOff x="0" y="0"/>
            <a:chExt cx="6350000" cy="4445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4445000"/>
            </a:xfrm>
            <a:custGeom>
              <a:avLst/>
              <a:gdLst/>
              <a:ahLst/>
              <a:cxnLst/>
              <a:rect l="l" t="t" r="r" b="b"/>
              <a:pathLst>
                <a:path w="6350000" h="4445000">
                  <a:moveTo>
                    <a:pt x="0" y="3429000"/>
                  </a:moveTo>
                  <a:lnTo>
                    <a:pt x="0" y="1016000"/>
                  </a:lnTo>
                  <a:cubicBezTo>
                    <a:pt x="0" y="454660"/>
                    <a:pt x="454660" y="0"/>
                    <a:pt x="1016000" y="0"/>
                  </a:cubicBezTo>
                  <a:lnTo>
                    <a:pt x="5334000" y="0"/>
                  </a:lnTo>
                  <a:cubicBezTo>
                    <a:pt x="5895340" y="0"/>
                    <a:pt x="6350000" y="454660"/>
                    <a:pt x="6350000" y="1016000"/>
                  </a:cubicBezTo>
                  <a:lnTo>
                    <a:pt x="6350000" y="3429000"/>
                  </a:lnTo>
                  <a:cubicBezTo>
                    <a:pt x="6350000" y="3990340"/>
                    <a:pt x="5895340" y="4445000"/>
                    <a:pt x="5334000" y="4445000"/>
                  </a:cubicBezTo>
                  <a:lnTo>
                    <a:pt x="1016000" y="4445000"/>
                  </a:lnTo>
                  <a:cubicBezTo>
                    <a:pt x="454660" y="4445000"/>
                    <a:pt x="0" y="3990340"/>
                    <a:pt x="0" y="3429000"/>
                  </a:cubicBezTo>
                  <a:close/>
                </a:path>
              </a:pathLst>
            </a:custGeom>
            <a:blipFill>
              <a:blip r:embed="rId9"/>
              <a:stretch>
                <a:fillRect t="-21071" b="-21071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6350000" cy="4445000"/>
            </a:xfrm>
            <a:custGeom>
              <a:avLst/>
              <a:gdLst/>
              <a:ahLst/>
              <a:cxnLst/>
              <a:rect l="l" t="t" r="r" b="b"/>
              <a:pathLst>
                <a:path w="6350000" h="4445000">
                  <a:moveTo>
                    <a:pt x="6330950" y="3429000"/>
                  </a:moveTo>
                  <a:cubicBezTo>
                    <a:pt x="6330950" y="3978910"/>
                    <a:pt x="5883910" y="4425950"/>
                    <a:pt x="5334000" y="4425950"/>
                  </a:cubicBezTo>
                  <a:lnTo>
                    <a:pt x="1016000" y="4425950"/>
                  </a:lnTo>
                  <a:cubicBezTo>
                    <a:pt x="466090" y="4425950"/>
                    <a:pt x="19050" y="3978910"/>
                    <a:pt x="19050" y="3429000"/>
                  </a:cubicBezTo>
                  <a:lnTo>
                    <a:pt x="19050" y="1016000"/>
                  </a:lnTo>
                  <a:cubicBezTo>
                    <a:pt x="19050" y="466090"/>
                    <a:pt x="466090" y="19050"/>
                    <a:pt x="1016000" y="19050"/>
                  </a:cubicBezTo>
                  <a:lnTo>
                    <a:pt x="5334000" y="19050"/>
                  </a:lnTo>
                  <a:cubicBezTo>
                    <a:pt x="5883910" y="19050"/>
                    <a:pt x="6330950" y="466090"/>
                    <a:pt x="6330950" y="1016000"/>
                  </a:cubicBezTo>
                  <a:lnTo>
                    <a:pt x="6330950" y="3429000"/>
                  </a:lnTo>
                  <a:moveTo>
                    <a:pt x="6350000" y="3429000"/>
                  </a:moveTo>
                  <a:lnTo>
                    <a:pt x="6350000" y="1016000"/>
                  </a:lnTo>
                  <a:cubicBezTo>
                    <a:pt x="6350000" y="454660"/>
                    <a:pt x="5895340" y="0"/>
                    <a:pt x="5334000" y="0"/>
                  </a:cubicBezTo>
                  <a:lnTo>
                    <a:pt x="1016000" y="0"/>
                  </a:lnTo>
                  <a:cubicBezTo>
                    <a:pt x="454660" y="0"/>
                    <a:pt x="0" y="454660"/>
                    <a:pt x="0" y="1016000"/>
                  </a:cubicBezTo>
                  <a:lnTo>
                    <a:pt x="0" y="3429000"/>
                  </a:lnTo>
                  <a:cubicBezTo>
                    <a:pt x="0" y="3990340"/>
                    <a:pt x="454660" y="4445000"/>
                    <a:pt x="1016000" y="4445000"/>
                  </a:cubicBezTo>
                  <a:lnTo>
                    <a:pt x="5334000" y="4445000"/>
                  </a:lnTo>
                  <a:cubicBezTo>
                    <a:pt x="5895340" y="4445000"/>
                    <a:pt x="6350000" y="3990340"/>
                    <a:pt x="6350000" y="3429000"/>
                  </a:cubicBezTo>
                  <a:lnTo>
                    <a:pt x="6350000" y="3429000"/>
                  </a:lnTo>
                  <a:close/>
                </a:path>
              </a:pathLst>
            </a:custGeom>
            <a:solidFill>
              <a:srgbClr val="5856A5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898914" y="966419"/>
            <a:ext cx="12490171" cy="132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1"/>
              </a:lnSpc>
            </a:pPr>
            <a:r>
              <a:rPr lang="en-US" sz="6100" b="1">
                <a:solidFill>
                  <a:srgbClr val="27348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Реализация дуального обучения на ФИТ КазНУ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13007" y="2583056"/>
            <a:ext cx="13631272" cy="196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2545" lvl="1" indent="-316273" algn="l">
              <a:lnSpc>
                <a:spcPts val="3076"/>
              </a:lnSpc>
              <a:buFont typeface="Arial"/>
              <a:buChar char="•"/>
            </a:pPr>
            <a:r>
              <a:rPr lang="en-US" sz="2929">
                <a:solidFill>
                  <a:srgbClr val="241452"/>
                </a:solidFill>
                <a:latin typeface="Montserrat"/>
                <a:ea typeface="Montserrat"/>
                <a:cs typeface="Montserrat"/>
                <a:sym typeface="Montserrat"/>
              </a:rPr>
              <a:t>заключение меморандума с компанией.</a:t>
            </a:r>
          </a:p>
          <a:p>
            <a:pPr marL="632545" lvl="1" indent="-316273" algn="l">
              <a:lnSpc>
                <a:spcPts val="3076"/>
              </a:lnSpc>
              <a:buFont typeface="Arial"/>
              <a:buChar char="•"/>
            </a:pPr>
            <a:r>
              <a:rPr lang="en-US" sz="2929">
                <a:solidFill>
                  <a:srgbClr val="241452"/>
                </a:solidFill>
                <a:latin typeface="Montserrat"/>
                <a:ea typeface="Montserrat"/>
                <a:cs typeface="Montserrat"/>
                <a:sym typeface="Montserrat"/>
              </a:rPr>
              <a:t>Заключение договоров о прохождении производственной практики.</a:t>
            </a:r>
          </a:p>
          <a:p>
            <a:pPr marL="632545" lvl="1" indent="-316273" algn="l">
              <a:lnSpc>
                <a:spcPts val="3076"/>
              </a:lnSpc>
              <a:buFont typeface="Arial"/>
              <a:buChar char="•"/>
            </a:pPr>
            <a:r>
              <a:rPr lang="en-US" sz="2929">
                <a:solidFill>
                  <a:srgbClr val="241452"/>
                </a:solidFill>
                <a:latin typeface="Montserrat"/>
                <a:ea typeface="Montserrat"/>
                <a:cs typeface="Montserrat"/>
                <a:sym typeface="Montserrat"/>
              </a:rPr>
              <a:t>Подписание договоров о дуальном обучении.</a:t>
            </a:r>
          </a:p>
          <a:p>
            <a:pPr algn="l">
              <a:lnSpc>
                <a:spcPts val="3076"/>
              </a:lnSpc>
            </a:pPr>
            <a:endParaRPr lang="en-US" sz="2929">
              <a:solidFill>
                <a:srgbClr val="2414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66295" y="-7073578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645090" y="7788295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030464" y="-2806490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40015" y="914400"/>
            <a:ext cx="12515855" cy="7961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375" lvl="1" indent="-241187" algn="l">
              <a:lnSpc>
                <a:spcPts val="3127"/>
              </a:lnSpc>
              <a:buFont typeface="Arial"/>
              <a:buChar char="•"/>
            </a:pPr>
            <a:r>
              <a:rPr lang="en-US" sz="2234" b="1">
                <a:solidFill>
                  <a:srgbClr val="24145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Утверждение положения о дуальном обучении</a:t>
            </a:r>
          </a:p>
          <a:p>
            <a:pPr algn="l">
              <a:lnSpc>
                <a:spcPts val="3127"/>
              </a:lnSpc>
            </a:pPr>
            <a:r>
              <a:rPr lang="en-US" sz="2234">
                <a:solidFill>
                  <a:srgbClr val="241452"/>
                </a:solidFill>
                <a:latin typeface="Evolventa"/>
                <a:ea typeface="Evolventa"/>
                <a:cs typeface="Evolventa"/>
                <a:sym typeface="Evolventa"/>
              </a:rPr>
              <a:t>Разработка и утверждение внутреннего нормативного документа, регламентирующего порядок реализации дуального обучения на факультете.</a:t>
            </a:r>
          </a:p>
          <a:p>
            <a:pPr marL="482375" lvl="1" indent="-241187" algn="l">
              <a:lnSpc>
                <a:spcPts val="3127"/>
              </a:lnSpc>
              <a:buFont typeface="Arial"/>
              <a:buChar char="•"/>
            </a:pPr>
            <a:r>
              <a:rPr lang="en-US" sz="2234" b="1">
                <a:solidFill>
                  <a:srgbClr val="24145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Заключение договора о дуальном обучении с предприятием</a:t>
            </a:r>
          </a:p>
          <a:p>
            <a:pPr algn="l">
              <a:lnSpc>
                <a:spcPts val="3127"/>
              </a:lnSpc>
            </a:pPr>
            <a:r>
              <a:rPr lang="en-US" sz="2234">
                <a:solidFill>
                  <a:srgbClr val="241452"/>
                </a:solidFill>
                <a:latin typeface="Evolventa"/>
                <a:ea typeface="Evolventa"/>
                <a:cs typeface="Evolventa"/>
                <a:sym typeface="Evolventa"/>
              </a:rPr>
              <a:t>Формирование соглашений с заинтересованными предприятиями, обеспечивающими производственную практику и профессиональную подготовку студентов.</a:t>
            </a:r>
          </a:p>
          <a:p>
            <a:pPr marL="482375" lvl="1" indent="-241187" algn="l">
              <a:lnSpc>
                <a:spcPts val="3127"/>
              </a:lnSpc>
              <a:buFont typeface="Arial"/>
              <a:buChar char="•"/>
            </a:pPr>
            <a:r>
              <a:rPr lang="en-US" sz="2234" b="1">
                <a:solidFill>
                  <a:srgbClr val="24145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Собеседование каждого претендента</a:t>
            </a:r>
          </a:p>
          <a:p>
            <a:pPr algn="l">
              <a:lnSpc>
                <a:spcPts val="3127"/>
              </a:lnSpc>
            </a:pPr>
            <a:r>
              <a:rPr lang="en-US" sz="2234">
                <a:solidFill>
                  <a:srgbClr val="241452"/>
                </a:solidFill>
                <a:latin typeface="Evolventa"/>
                <a:ea typeface="Evolventa"/>
                <a:cs typeface="Evolventa"/>
                <a:sym typeface="Evolventa"/>
              </a:rPr>
              <a:t>Проведение отбора студентов для участия в дуальном обучении через собеседования с представителями вуза и предприятия.</a:t>
            </a:r>
          </a:p>
          <a:p>
            <a:pPr marL="482375" lvl="1" indent="-241187" algn="l">
              <a:lnSpc>
                <a:spcPts val="3127"/>
              </a:lnSpc>
              <a:buFont typeface="Arial"/>
              <a:buChar char="•"/>
            </a:pPr>
            <a:r>
              <a:rPr lang="en-US" sz="2234" b="1">
                <a:solidFill>
                  <a:srgbClr val="24145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Создание графиков для студентов для прохождения обучения</a:t>
            </a:r>
          </a:p>
          <a:p>
            <a:pPr algn="l">
              <a:lnSpc>
                <a:spcPts val="3127"/>
              </a:lnSpc>
            </a:pPr>
            <a:r>
              <a:rPr lang="en-US" sz="2234">
                <a:solidFill>
                  <a:srgbClr val="241452"/>
                </a:solidFill>
                <a:latin typeface="Evolventa"/>
                <a:ea typeface="Evolventa"/>
                <a:cs typeface="Evolventa"/>
                <a:sym typeface="Evolventa"/>
              </a:rPr>
              <a:t>Разработка индивидуальных графиков, включающих сочетание теоретического обучения в вузе и практической подготовки на предприятии.</a:t>
            </a:r>
          </a:p>
          <a:p>
            <a:pPr marL="482375" lvl="1" indent="-241187" algn="l">
              <a:lnSpc>
                <a:spcPts val="3127"/>
              </a:lnSpc>
              <a:buFont typeface="Arial"/>
              <a:buChar char="•"/>
            </a:pPr>
            <a:r>
              <a:rPr lang="en-US" sz="2234" b="1">
                <a:solidFill>
                  <a:srgbClr val="24145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Заключение трехстороннего договора со студентами</a:t>
            </a:r>
          </a:p>
          <a:p>
            <a:pPr algn="l">
              <a:lnSpc>
                <a:spcPts val="3127"/>
              </a:lnSpc>
            </a:pPr>
            <a:r>
              <a:rPr lang="en-US" sz="2234">
                <a:solidFill>
                  <a:srgbClr val="241452"/>
                </a:solidFill>
                <a:latin typeface="Evolventa"/>
                <a:ea typeface="Evolventa"/>
                <a:cs typeface="Evolventa"/>
                <a:sym typeface="Evolventa"/>
              </a:rPr>
              <a:t>Подписание соглашения между вузом, предприятием и студентом, регулирующего права и обязанности всех сторон.</a:t>
            </a:r>
          </a:p>
          <a:p>
            <a:pPr marL="482375" lvl="1" indent="-241187" algn="l">
              <a:lnSpc>
                <a:spcPts val="3127"/>
              </a:lnSpc>
              <a:buFont typeface="Arial"/>
              <a:buChar char="•"/>
            </a:pPr>
            <a:r>
              <a:rPr lang="en-US" sz="2234" b="1">
                <a:solidFill>
                  <a:srgbClr val="24145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Реализация дуального обучения</a:t>
            </a:r>
          </a:p>
          <a:p>
            <a:pPr algn="l">
              <a:lnSpc>
                <a:spcPts val="3127"/>
              </a:lnSpc>
            </a:pPr>
            <a:r>
              <a:rPr lang="en-US" sz="2234">
                <a:solidFill>
                  <a:srgbClr val="241452"/>
                </a:solidFill>
                <a:latin typeface="Evolventa"/>
                <a:ea typeface="Evolventa"/>
                <a:cs typeface="Evolventa"/>
                <a:sym typeface="Evolventa"/>
              </a:rPr>
              <a:t>Внедрение процесса дуального обучения в соответствии с утвержденными графиками и положениями, обеспечение контроля за прохождением практики и обучения студентов.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89745" y="-6648714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645090" y="7788295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030464" y="-2806490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28178" y="8214000"/>
            <a:ext cx="1901174" cy="475293"/>
          </a:xfrm>
          <a:custGeom>
            <a:avLst/>
            <a:gdLst/>
            <a:ahLst/>
            <a:cxnLst/>
            <a:rect l="l" t="t" r="r" b="b"/>
            <a:pathLst>
              <a:path w="1901174" h="475293">
                <a:moveTo>
                  <a:pt x="0" y="0"/>
                </a:moveTo>
                <a:lnTo>
                  <a:pt x="1901174" y="0"/>
                </a:lnTo>
                <a:lnTo>
                  <a:pt x="1901174" y="475293"/>
                </a:lnTo>
                <a:lnTo>
                  <a:pt x="0" y="4752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395818" y="4087768"/>
            <a:ext cx="13496364" cy="353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4D4D4D"/>
                </a:solidFill>
                <a:latin typeface="Evolventa"/>
                <a:ea typeface="Evolventa"/>
                <a:cs typeface="Evolventa"/>
                <a:sym typeface="Evolventa"/>
              </a:rPr>
              <a:t>Дуальное обучение предоставляет широкие возможности для студентов, вузов и работодателей, создавая условия для подготовки востребованных специалистов. Успех этой модели зависит от совместных усилий всех участников: государства, образовательных учреждений и бизнеса. Только через тесное сотрудничество можно реализовать потенциал дуального образования и обеспечить его устойчивое развитие.</a:t>
            </a:r>
          </a:p>
        </p:txBody>
      </p:sp>
      <p:sp>
        <p:nvSpPr>
          <p:cNvPr id="7" name="Freeform 7"/>
          <p:cNvSpPr/>
          <p:nvPr/>
        </p:nvSpPr>
        <p:spPr>
          <a:xfrm>
            <a:off x="7266651" y="480613"/>
            <a:ext cx="3754697" cy="1454092"/>
          </a:xfrm>
          <a:custGeom>
            <a:avLst/>
            <a:gdLst/>
            <a:ahLst/>
            <a:cxnLst/>
            <a:rect l="l" t="t" r="r" b="b"/>
            <a:pathLst>
              <a:path w="3754697" h="1454092">
                <a:moveTo>
                  <a:pt x="0" y="0"/>
                </a:moveTo>
                <a:lnTo>
                  <a:pt x="3754698" y="0"/>
                </a:lnTo>
                <a:lnTo>
                  <a:pt x="3754698" y="1454092"/>
                </a:lnTo>
                <a:lnTo>
                  <a:pt x="0" y="14540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59888" y="2473722"/>
            <a:ext cx="13568224" cy="103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7"/>
              </a:lnSpc>
            </a:pPr>
            <a:r>
              <a:rPr lang="en-US" sz="7521" b="1">
                <a:solidFill>
                  <a:srgbClr val="30499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Заключение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264261" y="8475031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972769" y="-2091859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4983200" y="-1057197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59944" y="2538291"/>
            <a:ext cx="463083" cy="463083"/>
          </a:xfrm>
          <a:custGeom>
            <a:avLst/>
            <a:gdLst/>
            <a:ahLst/>
            <a:cxnLst/>
            <a:rect l="l" t="t" r="r" b="b"/>
            <a:pathLst>
              <a:path w="463083" h="463083">
                <a:moveTo>
                  <a:pt x="0" y="0"/>
                </a:moveTo>
                <a:lnTo>
                  <a:pt x="463084" y="0"/>
                </a:lnTo>
                <a:lnTo>
                  <a:pt x="463084" y="463083"/>
                </a:lnTo>
                <a:lnTo>
                  <a:pt x="0" y="4630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61249" y="8055187"/>
            <a:ext cx="283530" cy="283530"/>
          </a:xfrm>
          <a:custGeom>
            <a:avLst/>
            <a:gdLst/>
            <a:ahLst/>
            <a:cxnLst/>
            <a:rect l="l" t="t" r="r" b="b"/>
            <a:pathLst>
              <a:path w="283530" h="283530">
                <a:moveTo>
                  <a:pt x="0" y="0"/>
                </a:moveTo>
                <a:lnTo>
                  <a:pt x="283530" y="0"/>
                </a:lnTo>
                <a:lnTo>
                  <a:pt x="283530" y="283530"/>
                </a:lnTo>
                <a:lnTo>
                  <a:pt x="0" y="283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70096" y="1504575"/>
            <a:ext cx="7277851" cy="7277851"/>
          </a:xfrm>
          <a:custGeom>
            <a:avLst/>
            <a:gdLst/>
            <a:ahLst/>
            <a:cxnLst/>
            <a:rect l="l" t="t" r="r" b="b"/>
            <a:pathLst>
              <a:path w="7277851" h="7277851">
                <a:moveTo>
                  <a:pt x="0" y="0"/>
                </a:moveTo>
                <a:lnTo>
                  <a:pt x="7277851" y="0"/>
                </a:lnTo>
                <a:lnTo>
                  <a:pt x="7277851" y="7277850"/>
                </a:lnTo>
                <a:lnTo>
                  <a:pt x="0" y="7277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3844" y="1028700"/>
            <a:ext cx="627148" cy="424180"/>
          </a:xfrm>
          <a:custGeom>
            <a:avLst/>
            <a:gdLst/>
            <a:ahLst/>
            <a:cxnLst/>
            <a:rect l="l" t="t" r="r" b="b"/>
            <a:pathLst>
              <a:path w="627148" h="424180">
                <a:moveTo>
                  <a:pt x="0" y="0"/>
                </a:moveTo>
                <a:lnTo>
                  <a:pt x="627148" y="0"/>
                </a:lnTo>
                <a:lnTo>
                  <a:pt x="627148" y="424180"/>
                </a:lnTo>
                <a:lnTo>
                  <a:pt x="0" y="4241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89289" y="885825"/>
            <a:ext cx="4921658" cy="1062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1F294C"/>
                </a:solidFill>
                <a:latin typeface="Evolventa"/>
                <a:ea typeface="Evolventa"/>
                <a:cs typeface="Evolventa"/>
                <a:sym typeface="Evolventa"/>
              </a:rPr>
              <a:t>Введение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1F294C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7418" y="1914765"/>
            <a:ext cx="9104513" cy="4050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6"/>
              </a:lnSpc>
            </a:pPr>
            <a:r>
              <a:rPr lang="en-US" sz="203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Дуальное образование представляет собой уникальную систему подготовки специалистов, которая гармонично сочетает теоретическое обучение в образовательных учреждениях с практическим освоением профессии на производстве. </a:t>
            </a:r>
          </a:p>
          <a:p>
            <a:pPr algn="l">
              <a:lnSpc>
                <a:spcPts val="2646"/>
              </a:lnSpc>
            </a:pPr>
            <a:r>
              <a:rPr lang="en-US" sz="203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Этот подход нацелен на формирование у студентов профессиональных навыков, востребованных на современном рынке труда, и максимально тесно связывает учебный процесс с реальными потребностями работодателей.</a:t>
            </a:r>
          </a:p>
          <a:p>
            <a:pPr algn="l">
              <a:lnSpc>
                <a:spcPts val="2646"/>
              </a:lnSpc>
            </a:pPr>
            <a:r>
              <a:rPr lang="en-US" sz="2035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В Казахстане дуальное образование официально закреплено в Трудовом кодексе и получает активное развитие благодаря усилиям государства, вузов и предприятий.</a:t>
            </a:r>
          </a:p>
          <a:p>
            <a:pPr algn="l">
              <a:lnSpc>
                <a:spcPts val="2646"/>
              </a:lnSpc>
            </a:pPr>
            <a:endParaRPr lang="en-US" sz="2035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89289" y="5670943"/>
            <a:ext cx="6123533" cy="56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1F294C"/>
                </a:solidFill>
                <a:latin typeface="Evolventa"/>
                <a:ea typeface="Evolventa"/>
                <a:cs typeface="Evolventa"/>
                <a:sym typeface="Evolventa"/>
              </a:rPr>
              <a:t>Актуальность дуального обучения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7418" y="6446049"/>
            <a:ext cx="9008269" cy="153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Решение проблемы дефицита квалифицированных специалистов.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Снижение молодежной безработицы.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Ускорение индустриально-инновационного развития Казахстана.</a:t>
            </a:r>
          </a:p>
          <a:p>
            <a:pPr algn="l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03844" y="5813818"/>
            <a:ext cx="627148" cy="424180"/>
          </a:xfrm>
          <a:custGeom>
            <a:avLst/>
            <a:gdLst/>
            <a:ahLst/>
            <a:cxnLst/>
            <a:rect l="l" t="t" r="r" b="b"/>
            <a:pathLst>
              <a:path w="627148" h="424180">
                <a:moveTo>
                  <a:pt x="0" y="0"/>
                </a:moveTo>
                <a:lnTo>
                  <a:pt x="627148" y="0"/>
                </a:lnTo>
                <a:lnTo>
                  <a:pt x="627148" y="424180"/>
                </a:lnTo>
                <a:lnTo>
                  <a:pt x="0" y="4241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8218142"/>
            <a:ext cx="18649922" cy="2068858"/>
          </a:xfrm>
          <a:prstGeom prst="rect">
            <a:avLst/>
          </a:prstGeom>
          <a:solidFill>
            <a:srgbClr val="3E5BB2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526703" cy="6133571"/>
            <a:chOff x="0" y="0"/>
            <a:chExt cx="5590514" cy="20748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90514" cy="2074813"/>
            </a:xfrm>
            <a:custGeom>
              <a:avLst/>
              <a:gdLst/>
              <a:ahLst/>
              <a:cxnLst/>
              <a:rect l="l" t="t" r="r" b="b"/>
              <a:pathLst>
                <a:path w="5590514" h="2074813">
                  <a:moveTo>
                    <a:pt x="5466054" y="2074813"/>
                  </a:moveTo>
                  <a:lnTo>
                    <a:pt x="124460" y="2074813"/>
                  </a:lnTo>
                  <a:cubicBezTo>
                    <a:pt x="55880" y="2074813"/>
                    <a:pt x="0" y="2018933"/>
                    <a:pt x="0" y="19503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66054" y="0"/>
                  </a:lnTo>
                  <a:cubicBezTo>
                    <a:pt x="5534634" y="0"/>
                    <a:pt x="5590514" y="55880"/>
                    <a:pt x="5590514" y="124460"/>
                  </a:cubicBezTo>
                  <a:lnTo>
                    <a:pt x="5590514" y="1950353"/>
                  </a:lnTo>
                  <a:cubicBezTo>
                    <a:pt x="5590514" y="2018933"/>
                    <a:pt x="5534634" y="2074813"/>
                    <a:pt x="5466054" y="20748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82935" y="1276384"/>
            <a:ext cx="16076365" cy="620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В Европе дуальное обучение приобрело широкую популярность, особенно в Германии, Швейцарии, Австрии, Нидерландах и Франции.</a:t>
            </a:r>
          </a:p>
          <a:p>
            <a:pPr marL="396070" lvl="1" indent="-198035" algn="l">
              <a:lnSpc>
                <a:spcPts val="2568"/>
              </a:lnSpc>
              <a:buFont typeface="Arial"/>
              <a:buChar char="•"/>
            </a:pPr>
            <a:r>
              <a:rPr lang="en-US" sz="1834" b="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Швейцария</a:t>
            </a:r>
          </a:p>
          <a:p>
            <a:pPr algn="l">
              <a:lnSpc>
                <a:spcPts val="2568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Швейцария имеет очень успешную систему дуального образования. Она сочетает обучение в профессиональных училищах и на предприятиях. В стране существует система, при которой 60% времени студенты проводят на предприятии, а 40% — в учебных заведениях.</a:t>
            </a:r>
          </a:p>
          <a:p>
            <a:pPr algn="l">
              <a:lnSpc>
                <a:spcPts val="2568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Процент вовлеченности предприятий: Более 70% предприятий Швейцарии участвуют в системе дуального образования, что позволяет студентам получать ценнейший опыт на реальных рабочих местах.</a:t>
            </a:r>
          </a:p>
          <a:p>
            <a:pPr algn="l">
              <a:lnSpc>
                <a:spcPts val="2568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 Высокий уровень трудоустройства: Студенты, прошедшие дуальное обучение, имеют очень высокие шансы на трудоустройство сразу после окончания учебы.</a:t>
            </a:r>
          </a:p>
          <a:p>
            <a:pPr algn="l">
              <a:lnSpc>
                <a:spcPts val="2568"/>
              </a:lnSpc>
              <a:spcBef>
                <a:spcPct val="0"/>
              </a:spcBef>
            </a:pPr>
            <a:endParaRPr lang="en-US" sz="1834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marL="396070" lvl="1" indent="-198035" algn="l">
              <a:lnSpc>
                <a:spcPts val="2568"/>
              </a:lnSpc>
              <a:buFont typeface="Arial"/>
              <a:buChar char="•"/>
            </a:pPr>
            <a:r>
              <a:rPr lang="en-US" sz="1834" b="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Франция</a:t>
            </a:r>
          </a:p>
          <a:p>
            <a:pPr algn="l">
              <a:lnSpc>
                <a:spcPts val="2568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Во Франции дуальное образование развивается в рамках "apprentissage". Это сочетание теории и практики, когда студенты проводят значительное количество времени на стажировках в компаниях.</a:t>
            </a:r>
          </a:p>
          <a:p>
            <a:pPr algn="l">
              <a:lnSpc>
                <a:spcPts val="2568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Гибкость и доступность: Программы дуального обучения охватывают различные уровни образования, от профессиональных колледжей до университетов.</a:t>
            </a:r>
          </a:p>
          <a:p>
            <a:pPr algn="l">
              <a:lnSpc>
                <a:spcPts val="2568"/>
              </a:lnSpc>
              <a:spcBef>
                <a:spcPct val="0"/>
              </a:spcBef>
            </a:pPr>
            <a:r>
              <a:rPr lang="en-US" sz="1834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Сотрудничество с крупными компаниями: Французские университеты и школы часто сотрудничают с крупными корпорациями, предоставляя студентам возможность работать в таких компаниях, как L'Oréal, Airbus, Renault и других.</a:t>
            </a:r>
          </a:p>
          <a:p>
            <a:pPr algn="l">
              <a:lnSpc>
                <a:spcPts val="2568"/>
              </a:lnSpc>
              <a:spcBef>
                <a:spcPct val="0"/>
              </a:spcBef>
            </a:pPr>
            <a:endParaRPr lang="en-US" sz="1834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193694" y="7253579"/>
            <a:ext cx="14476127" cy="2754682"/>
          </a:xfrm>
          <a:custGeom>
            <a:avLst/>
            <a:gdLst/>
            <a:ahLst/>
            <a:cxnLst/>
            <a:rect l="l" t="t" r="r" b="b"/>
            <a:pathLst>
              <a:path w="14476127" h="2754682">
                <a:moveTo>
                  <a:pt x="0" y="0"/>
                </a:moveTo>
                <a:lnTo>
                  <a:pt x="14476127" y="0"/>
                </a:lnTo>
                <a:lnTo>
                  <a:pt x="14476127" y="2754682"/>
                </a:lnTo>
                <a:lnTo>
                  <a:pt x="0" y="2754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046" b="-1404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64058" y="184772"/>
            <a:ext cx="10443865" cy="147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5"/>
              </a:lnSpc>
              <a:spcBef>
                <a:spcPct val="0"/>
              </a:spcBef>
            </a:pPr>
            <a:r>
              <a:rPr lang="en-US" sz="3889" b="1">
                <a:solidFill>
                  <a:srgbClr val="27348B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Дуальное обучение в европейских вузах</a:t>
            </a:r>
          </a:p>
          <a:p>
            <a:pPr algn="ctr">
              <a:lnSpc>
                <a:spcPts val="5445"/>
              </a:lnSpc>
              <a:spcBef>
                <a:spcPct val="0"/>
              </a:spcBef>
            </a:pPr>
            <a:endParaRPr lang="en-US" sz="3889" b="1">
              <a:solidFill>
                <a:srgbClr val="27348B"/>
              </a:solidFill>
              <a:latin typeface="Evolventa Bold"/>
              <a:ea typeface="Evolventa Bold"/>
              <a:cs typeface="Evolventa Bold"/>
              <a:sym typeface="Evolventa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9058" y="1335496"/>
            <a:ext cx="14049569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spc="63">
                <a:solidFill>
                  <a:srgbClr val="3E5BB2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ДУАЛЬНОЕ ОБУЧЕНИЕ В ГЕРМАНИИ</a:t>
            </a:r>
          </a:p>
          <a:p>
            <a:pPr algn="ctr">
              <a:lnSpc>
                <a:spcPts val="7679"/>
              </a:lnSpc>
            </a:pPr>
            <a:endParaRPr lang="en-US" sz="6399" b="1" spc="63">
              <a:solidFill>
                <a:srgbClr val="3E5BB2"/>
              </a:solidFill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3" name="Freeform 3"/>
          <p:cNvSpPr/>
          <p:nvPr/>
        </p:nvSpPr>
        <p:spPr>
          <a:xfrm rot="4596961">
            <a:off x="-1840269" y="7037173"/>
            <a:ext cx="4389359" cy="4373398"/>
          </a:xfrm>
          <a:custGeom>
            <a:avLst/>
            <a:gdLst/>
            <a:ahLst/>
            <a:cxnLst/>
            <a:rect l="l" t="t" r="r" b="b"/>
            <a:pathLst>
              <a:path w="4389359" h="4373398">
                <a:moveTo>
                  <a:pt x="0" y="0"/>
                </a:moveTo>
                <a:lnTo>
                  <a:pt x="4389359" y="0"/>
                </a:lnTo>
                <a:lnTo>
                  <a:pt x="4389359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201367">
            <a:off x="122835" y="8652083"/>
            <a:ext cx="3625255" cy="4816160"/>
          </a:xfrm>
          <a:custGeom>
            <a:avLst/>
            <a:gdLst/>
            <a:ahLst/>
            <a:cxnLst/>
            <a:rect l="l" t="t" r="r" b="b"/>
            <a:pathLst>
              <a:path w="3625255" h="4816160">
                <a:moveTo>
                  <a:pt x="0" y="0"/>
                </a:moveTo>
                <a:lnTo>
                  <a:pt x="3625255" y="0"/>
                </a:lnTo>
                <a:lnTo>
                  <a:pt x="3625255" y="4816160"/>
                </a:lnTo>
                <a:lnTo>
                  <a:pt x="0" y="4816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123381">
            <a:off x="15547033" y="-668114"/>
            <a:ext cx="3876074" cy="4007220"/>
          </a:xfrm>
          <a:custGeom>
            <a:avLst/>
            <a:gdLst/>
            <a:ahLst/>
            <a:cxnLst/>
            <a:rect l="l" t="t" r="r" b="b"/>
            <a:pathLst>
              <a:path w="3876074" h="4007220">
                <a:moveTo>
                  <a:pt x="0" y="0"/>
                </a:moveTo>
                <a:lnTo>
                  <a:pt x="3876075" y="0"/>
                </a:lnTo>
                <a:lnTo>
                  <a:pt x="3876075" y="4007220"/>
                </a:lnTo>
                <a:lnTo>
                  <a:pt x="0" y="40072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60293">
            <a:off x="14240364" y="-1393983"/>
            <a:ext cx="2725288" cy="3620552"/>
          </a:xfrm>
          <a:custGeom>
            <a:avLst/>
            <a:gdLst/>
            <a:ahLst/>
            <a:cxnLst/>
            <a:rect l="l" t="t" r="r" b="b"/>
            <a:pathLst>
              <a:path w="2725288" h="3620552">
                <a:moveTo>
                  <a:pt x="0" y="0"/>
                </a:moveTo>
                <a:lnTo>
                  <a:pt x="2725288" y="0"/>
                </a:lnTo>
                <a:lnTo>
                  <a:pt x="2725288" y="3620552"/>
                </a:lnTo>
                <a:lnTo>
                  <a:pt x="0" y="36205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76873" y="3456347"/>
            <a:ext cx="14733209" cy="590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Германия является пионером в области дуального обучения. В немецкой системе образования широко используется модель "duale Ausbildung", которая заключается в том, что студенты проводят часть своего времени в учебных заведениях, а другую - на предприятиях. Программы дуального образования часто включают: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   - </a:t>
            </a:r>
            <a:r>
              <a:rPr lang="en-US" sz="2200" b="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Совместное сотрудничество вузов и компаний:</a:t>
            </a:r>
            <a:r>
              <a:rPr lang="en-US" sz="22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Университеты и предприятия создают партнерства, чтобы обеспечить студентам практические навыки и знания, соответствующие потребностям рынка труда.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   - </a:t>
            </a:r>
            <a:r>
              <a:rPr lang="en-US" sz="2200" b="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Длительность программы:</a:t>
            </a:r>
            <a:r>
              <a:rPr lang="en-US" sz="22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Обычно программа длится от 3 до 4 лет, и обучение делится на теоретические и практические блоки.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- </a:t>
            </a:r>
            <a:r>
              <a:rPr lang="en-US" sz="2200" b="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Оплата практики:</a:t>
            </a:r>
            <a:r>
              <a:rPr lang="en-US" sz="22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 Студенты получают оплату за свою работу на предприятиях, что делает дуальное обучение привлекательным для молодежи.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sz="2200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3E5BB2"/>
          </a:solidFill>
        </p:spPr>
      </p:sp>
      <p:sp>
        <p:nvSpPr>
          <p:cNvPr id="3" name="Freeform 3"/>
          <p:cNvSpPr/>
          <p:nvPr/>
        </p:nvSpPr>
        <p:spPr>
          <a:xfrm>
            <a:off x="261360" y="3980977"/>
            <a:ext cx="5720313" cy="4064440"/>
          </a:xfrm>
          <a:custGeom>
            <a:avLst/>
            <a:gdLst/>
            <a:ahLst/>
            <a:cxnLst/>
            <a:rect l="l" t="t" r="r" b="b"/>
            <a:pathLst>
              <a:path w="5720313" h="4064440">
                <a:moveTo>
                  <a:pt x="0" y="0"/>
                </a:moveTo>
                <a:lnTo>
                  <a:pt x="5720313" y="0"/>
                </a:lnTo>
                <a:lnTo>
                  <a:pt x="5720313" y="4064440"/>
                </a:lnTo>
                <a:lnTo>
                  <a:pt x="0" y="40644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246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5" name="Freeform 5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240763" y="-71620"/>
            <a:ext cx="10723798" cy="2285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27348B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Преимущества дуального обучения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1516" y="2340610"/>
            <a:ext cx="11464415" cy="525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000000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Для студентов: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• Получение практических навыков.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• Трудовой стаж и гарантированное трудоустройство.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Студенты получают реальный опыт работы, что помогает им быстрее адаптироваться к трудовой жизни.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Студенты, прошедшие дуальное обучение, имеют конкурентное преимущество при поиске работы, так как они уже обладают нужными навыками.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Многие программы оплачиваются, что делает их финансово доступными для студентов.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Evolventa"/>
                <a:ea typeface="Evolventa"/>
                <a:cs typeface="Evolventa"/>
                <a:sym typeface="Evolventa"/>
              </a:rPr>
              <a:t>Студенты могут применять теоретические знания на практике, что улучшает их понимание предмета.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71516" y="7293835"/>
            <a:ext cx="11835433" cy="278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 b="1">
                <a:solidFill>
                  <a:srgbClr val="FFFFFF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Для работодателей и университетов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Подготовка специалистов под конкретные запросы.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Университеты могут разрабатывать более актуальные учебные программы, основанные на реальных потребностях бизнеса.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FFFFFF"/>
                </a:solidFill>
                <a:latin typeface="Evolventa"/>
                <a:ea typeface="Evolventa"/>
                <a:cs typeface="Evolventa"/>
                <a:sym typeface="Evolventa"/>
              </a:rPr>
              <a:t>Компании, сотрудничающие с университетами, могут привлекать студентов на постоянные позиции после завершения учебы.</a:t>
            </a:r>
          </a:p>
          <a:p>
            <a:pPr algn="l">
              <a:lnSpc>
                <a:spcPts val="3080"/>
              </a:lnSpc>
              <a:spcBef>
                <a:spcPct val="0"/>
              </a:spcBef>
            </a:pPr>
            <a:endParaRPr lang="en-US" sz="2200">
              <a:solidFill>
                <a:srgbClr val="FFFFFF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86348"/>
            <a:ext cx="10250336" cy="5871952"/>
            <a:chOff x="0" y="0"/>
            <a:chExt cx="5595528" cy="32054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95528" cy="3205424"/>
            </a:xfrm>
            <a:custGeom>
              <a:avLst/>
              <a:gdLst/>
              <a:ahLst/>
              <a:cxnLst/>
              <a:rect l="l" t="t" r="r" b="b"/>
              <a:pathLst>
                <a:path w="5595528" h="3205424">
                  <a:moveTo>
                    <a:pt x="5471068" y="3205424"/>
                  </a:moveTo>
                  <a:lnTo>
                    <a:pt x="124460" y="3205424"/>
                  </a:lnTo>
                  <a:cubicBezTo>
                    <a:pt x="55880" y="3205424"/>
                    <a:pt x="0" y="3149544"/>
                    <a:pt x="0" y="30809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71068" y="0"/>
                  </a:lnTo>
                  <a:cubicBezTo>
                    <a:pt x="5539648" y="0"/>
                    <a:pt x="5595528" y="55880"/>
                    <a:pt x="5595528" y="124460"/>
                  </a:cubicBezTo>
                  <a:lnTo>
                    <a:pt x="5595528" y="3080964"/>
                  </a:lnTo>
                  <a:cubicBezTo>
                    <a:pt x="5595528" y="3149544"/>
                    <a:pt x="5539648" y="3205424"/>
                    <a:pt x="5471068" y="3205424"/>
                  </a:cubicBezTo>
                  <a:close/>
                </a:path>
              </a:pathLst>
            </a:custGeom>
            <a:solidFill>
              <a:srgbClr val="EBF0F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838200"/>
            <a:ext cx="10347178" cy="203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6100" b="1">
                <a:solidFill>
                  <a:srgbClr val="304994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Основные особенности дуального обучения в РК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52112" y="3707394"/>
            <a:ext cx="10026924" cy="509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241452"/>
                </a:solidFill>
                <a:latin typeface="Evolventa"/>
                <a:ea typeface="Evolventa"/>
                <a:cs typeface="Evolventa"/>
                <a:sym typeface="Evolventa"/>
              </a:rPr>
              <a:t>40% времени уделяется теоретическому обучению, которое проходит в вузах или колледжах.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241452"/>
                </a:solidFill>
                <a:latin typeface="Evolventa"/>
                <a:ea typeface="Evolventa"/>
                <a:cs typeface="Evolventa"/>
                <a:sym typeface="Evolventa"/>
              </a:rPr>
              <a:t>60% времени отводится практике, которая осуществляется на базе предприятий, связанных с будущей профессиональной деятельностью студента.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241452"/>
                </a:solidFill>
                <a:latin typeface="Evolventa"/>
                <a:ea typeface="Evolventa"/>
                <a:cs typeface="Evolventa"/>
                <a:sym typeface="Evolventa"/>
              </a:rPr>
              <a:t>Эта модель базируется на принципах тесного сотрудничества между образовательными учреждениями и работодателями, где обучающиеся получают возможность не только освоить теорию, но и закрепить её в условиях реального производства.</a:t>
            </a:r>
          </a:p>
          <a:p>
            <a:pPr algn="just">
              <a:lnSpc>
                <a:spcPts val="3640"/>
              </a:lnSpc>
              <a:spcBef>
                <a:spcPct val="0"/>
              </a:spcBef>
            </a:pPr>
            <a:endParaRPr lang="en-US" sz="2600">
              <a:solidFill>
                <a:srgbClr val="241452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041596" y="1819697"/>
            <a:ext cx="5517377" cy="6856876"/>
            <a:chOff x="0" y="0"/>
            <a:chExt cx="5108702" cy="63489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08702" cy="6348984"/>
            </a:xfrm>
            <a:custGeom>
              <a:avLst/>
              <a:gdLst/>
              <a:ahLst/>
              <a:cxnLst/>
              <a:rect l="l" t="t" r="r" b="b"/>
              <a:pathLst>
                <a:path w="5108702" h="6348984">
                  <a:moveTo>
                    <a:pt x="5108702" y="2554351"/>
                  </a:moveTo>
                  <a:lnTo>
                    <a:pt x="5108702" y="3794506"/>
                  </a:lnTo>
                  <a:cubicBezTo>
                    <a:pt x="5108702" y="5205222"/>
                    <a:pt x="3965067" y="6348857"/>
                    <a:pt x="2554351" y="6348857"/>
                  </a:cubicBezTo>
                  <a:cubicBezTo>
                    <a:pt x="1143635" y="6348984"/>
                    <a:pt x="0" y="5205349"/>
                    <a:pt x="0" y="3794506"/>
                  </a:cubicBezTo>
                  <a:lnTo>
                    <a:pt x="0" y="2554351"/>
                  </a:lnTo>
                  <a:cubicBezTo>
                    <a:pt x="0" y="1143635"/>
                    <a:pt x="1143635" y="0"/>
                    <a:pt x="2554351" y="0"/>
                  </a:cubicBezTo>
                  <a:cubicBezTo>
                    <a:pt x="3965067" y="0"/>
                    <a:pt x="5108702" y="1143635"/>
                    <a:pt x="5108702" y="2554351"/>
                  </a:cubicBezTo>
                  <a:close/>
                </a:path>
              </a:pathLst>
            </a:custGeom>
            <a:blipFill>
              <a:blip r:embed="rId2"/>
              <a:stretch>
                <a:fillRect l="-12137" r="-12137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3991490" y="8560893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9531192" y="8560893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4817784" y="96221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5" y="0"/>
                </a:lnTo>
                <a:lnTo>
                  <a:pt x="7390915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73636" y="1057275"/>
            <a:ext cx="13940729" cy="805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5"/>
              </a:lnSpc>
            </a:pPr>
            <a:r>
              <a:rPr lang="en-US" sz="5500" b="1">
                <a:solidFill>
                  <a:srgbClr val="3E5BB2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Реализация дуального обучения в РК</a:t>
            </a:r>
          </a:p>
        </p:txBody>
      </p:sp>
      <p:sp>
        <p:nvSpPr>
          <p:cNvPr id="6" name="Freeform 6"/>
          <p:cNvSpPr/>
          <p:nvPr/>
        </p:nvSpPr>
        <p:spPr>
          <a:xfrm>
            <a:off x="666653" y="8769449"/>
            <a:ext cx="1436428" cy="359107"/>
          </a:xfrm>
          <a:custGeom>
            <a:avLst/>
            <a:gdLst/>
            <a:ahLst/>
            <a:cxnLst/>
            <a:rect l="l" t="t" r="r" b="b"/>
            <a:pathLst>
              <a:path w="1436428" h="359107">
                <a:moveTo>
                  <a:pt x="0" y="0"/>
                </a:moveTo>
                <a:lnTo>
                  <a:pt x="1436428" y="0"/>
                </a:lnTo>
                <a:lnTo>
                  <a:pt x="1436428" y="359107"/>
                </a:lnTo>
                <a:lnTo>
                  <a:pt x="0" y="3591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070677" y="2630609"/>
            <a:ext cx="11817221" cy="5623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4"/>
              </a:lnSpc>
              <a:spcBef>
                <a:spcPct val="0"/>
              </a:spcBef>
            </a:pPr>
            <a:r>
              <a:rPr lang="en-US" sz="2117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С 2012 года дуальное обучение стало частью законодательства Казахстана, что позволило вузам и предприятиям внедрять образовательные программы, сочетающие теорию и практику.</a:t>
            </a:r>
          </a:p>
          <a:p>
            <a:pPr algn="l">
              <a:lnSpc>
                <a:spcPts val="2964"/>
              </a:lnSpc>
              <a:spcBef>
                <a:spcPct val="0"/>
              </a:spcBef>
            </a:pPr>
            <a:endParaRPr lang="en-US" sz="2117">
              <a:solidFill>
                <a:srgbClr val="1B1A17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2964"/>
              </a:lnSpc>
              <a:spcBef>
                <a:spcPct val="0"/>
              </a:spcBef>
            </a:pPr>
            <a:r>
              <a:rPr lang="en-US" sz="2117" b="1">
                <a:solidFill>
                  <a:srgbClr val="1B1A1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Ключевые этапы:</a:t>
            </a:r>
          </a:p>
          <a:p>
            <a:pPr marL="457224" lvl="1" indent="-228612" algn="l">
              <a:lnSpc>
                <a:spcPts val="2964"/>
              </a:lnSpc>
              <a:buFont typeface="Arial"/>
              <a:buChar char="•"/>
            </a:pPr>
            <a:r>
              <a:rPr lang="en-US" sz="2117" b="1">
                <a:solidFill>
                  <a:srgbClr val="1B1A1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2012 год:</a:t>
            </a:r>
            <a:r>
              <a:rPr lang="en-US" sz="2117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 Внесение понятия дуального обучения в Трудовой кодекс.</a:t>
            </a:r>
          </a:p>
          <a:p>
            <a:pPr marL="457224" lvl="1" indent="-228612" algn="l">
              <a:lnSpc>
                <a:spcPts val="2964"/>
              </a:lnSpc>
              <a:buFont typeface="Arial"/>
              <a:buChar char="•"/>
            </a:pPr>
            <a:r>
              <a:rPr lang="en-US" sz="2117" b="1">
                <a:solidFill>
                  <a:srgbClr val="1B1A1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 2014 года</a:t>
            </a:r>
            <a:r>
              <a:rPr lang="en-US" sz="2117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: Сотрудничество с НПП "Атамекен" для разработки профессиональных стандартов и улучшения связи между образованием и бизнесом.</a:t>
            </a:r>
          </a:p>
          <a:p>
            <a:pPr marL="457224" lvl="1" indent="-228612" algn="l">
              <a:lnSpc>
                <a:spcPts val="2964"/>
              </a:lnSpc>
              <a:buFont typeface="Arial"/>
              <a:buChar char="•"/>
            </a:pPr>
            <a:r>
              <a:rPr lang="en-US" sz="2117" b="1">
                <a:solidFill>
                  <a:srgbClr val="1B1A1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 2017 года</a:t>
            </a:r>
            <a:r>
              <a:rPr lang="en-US" sz="2117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: Введение бесплатного обучения по техническим специальностям, что повысило доступность дуального образования.</a:t>
            </a:r>
          </a:p>
          <a:p>
            <a:pPr algn="l">
              <a:lnSpc>
                <a:spcPts val="2964"/>
              </a:lnSpc>
            </a:pPr>
            <a:endParaRPr lang="en-US" sz="2117">
              <a:solidFill>
                <a:srgbClr val="1B1A17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2964"/>
              </a:lnSpc>
              <a:spcBef>
                <a:spcPct val="0"/>
              </a:spcBef>
            </a:pPr>
            <a:r>
              <a:rPr lang="en-US" sz="2117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Сегодня дуальная система охватывает более 600 учебных заведений и активно поддерживается государством, включая субсидирование расходов работодателей.</a:t>
            </a:r>
          </a:p>
          <a:p>
            <a:pPr algn="ctr">
              <a:lnSpc>
                <a:spcPts val="2964"/>
              </a:lnSpc>
              <a:spcBef>
                <a:spcPct val="0"/>
              </a:spcBef>
            </a:pPr>
            <a:endParaRPr lang="en-US" sz="2117">
              <a:solidFill>
                <a:srgbClr val="1B1A17"/>
              </a:solidFill>
              <a:latin typeface="Evolventa"/>
              <a:ea typeface="Evolventa"/>
              <a:cs typeface="Evolventa"/>
              <a:sym typeface="Evolvent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8601404" y="9258300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079998" y="9114926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7402465" y="-6802523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-4817784" y="96221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5" y="0"/>
                </a:lnTo>
                <a:lnTo>
                  <a:pt x="7390915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70923" y="487105"/>
            <a:ext cx="15288377" cy="1311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1"/>
              </a:lnSpc>
            </a:pPr>
            <a:r>
              <a:rPr lang="en-US" sz="6100" b="1">
                <a:solidFill>
                  <a:srgbClr val="304994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Реализация дорожной карты дуального обучения в РК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93552" y="2381724"/>
            <a:ext cx="14569678" cy="6525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4"/>
              </a:lnSpc>
            </a:pPr>
            <a:r>
              <a:rPr lang="en-US" sz="1853" b="1">
                <a:solidFill>
                  <a:srgbClr val="1B1A1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Законодательная база:</a:t>
            </a:r>
          </a:p>
          <a:p>
            <a:pPr algn="l">
              <a:lnSpc>
                <a:spcPts val="2594"/>
              </a:lnSpc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Реализация дуального обучения в Казахстане осуществляется в соответствии с нормативно-правовыми актами, включая: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Закон РК «Об образовании»;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Трудовой кодекс РК (глава 9, статьи 116-119);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Государственный общеобязательный стандарт технического и профессионального образования;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Приказ Министерства образования и науки РК № 50 «Об утверждении Правил организации дуального обучения».</a:t>
            </a:r>
          </a:p>
          <a:p>
            <a:pPr algn="l">
              <a:lnSpc>
                <a:spcPts val="2594"/>
              </a:lnSpc>
            </a:pPr>
            <a:endParaRPr lang="en-US" sz="1853">
              <a:solidFill>
                <a:srgbClr val="1B1A17"/>
              </a:solidFill>
              <a:latin typeface="Evolventa"/>
              <a:ea typeface="Evolventa"/>
              <a:cs typeface="Evolventa"/>
              <a:sym typeface="Evolventa"/>
            </a:endParaRPr>
          </a:p>
          <a:p>
            <a:pPr algn="l">
              <a:lnSpc>
                <a:spcPts val="2594"/>
              </a:lnSpc>
            </a:pPr>
            <a:r>
              <a:rPr lang="en-US" sz="1853" b="1">
                <a:solidFill>
                  <a:srgbClr val="1B1A1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Этапы реализации Дорожной карты:</a:t>
            </a:r>
          </a:p>
          <a:p>
            <a:pPr marL="400162" lvl="1" indent="-200081" algn="l">
              <a:lnSpc>
                <a:spcPts val="2594"/>
              </a:lnSpc>
              <a:buAutoNum type="arabicPeriod"/>
            </a:pPr>
            <a:r>
              <a:rPr lang="en-US" sz="1853" b="1">
                <a:solidFill>
                  <a:srgbClr val="1B1A1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Сотрудничество с региональной палатой предпринимателей: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Обращение в региональную палату для согласования потребности в специалистах.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Выбор подходящего колледжа для реализации программы.</a:t>
            </a:r>
          </a:p>
          <a:p>
            <a:pPr algn="l">
              <a:lnSpc>
                <a:spcPts val="2594"/>
              </a:lnSpc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   2</a:t>
            </a:r>
            <a:r>
              <a:rPr lang="en-US" sz="1853" b="1">
                <a:solidFill>
                  <a:srgbClr val="1B1A1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.Заключение договора: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Подписание трехстороннего договора (колледж, предприятие, студент).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Регистрация договора в региональной палате предпринимателей.</a:t>
            </a:r>
          </a:p>
          <a:p>
            <a:pPr algn="l">
              <a:lnSpc>
                <a:spcPts val="2594"/>
              </a:lnSpc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   3.</a:t>
            </a:r>
            <a:r>
              <a:rPr lang="en-US" sz="1853" b="1">
                <a:solidFill>
                  <a:srgbClr val="1B1A1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Адаптация образовательных программ: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Корректировка содержания образовательных программ до 80% с учетом требований работодателей.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Согласование графика производственного обучения (60% времени – на базе предприятия).</a:t>
            </a:r>
          </a:p>
          <a:p>
            <a:pPr algn="l">
              <a:lnSpc>
                <a:spcPts val="2594"/>
              </a:lnSpc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    4. </a:t>
            </a:r>
            <a:r>
              <a:rPr lang="en-US" sz="1853" b="1">
                <a:solidFill>
                  <a:srgbClr val="1B1A17"/>
                </a:solidFill>
                <a:latin typeface="Evolventa Bold"/>
                <a:ea typeface="Evolventa Bold"/>
                <a:cs typeface="Evolventa Bold"/>
                <a:sym typeface="Evolventa Bold"/>
              </a:rPr>
              <a:t>Обучение и поддержка: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Назначение наставника для сопровождения студентов.</a:t>
            </a:r>
          </a:p>
          <a:p>
            <a:pPr marL="400162" lvl="1" indent="-200081" algn="l">
              <a:lnSpc>
                <a:spcPts val="2594"/>
              </a:lnSpc>
              <a:buFont typeface="Arial"/>
              <a:buChar char="•"/>
            </a:pPr>
            <a:r>
              <a:rPr lang="en-US" sz="1853">
                <a:solidFill>
                  <a:srgbClr val="1B1A17"/>
                </a:solidFill>
                <a:latin typeface="Evolventa"/>
                <a:ea typeface="Evolventa"/>
                <a:cs typeface="Evolventa"/>
                <a:sym typeface="Evolventa"/>
              </a:rPr>
              <a:t>Начало производственного обучения на предприятии.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50677" y="-5776333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39878" y="-2172198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19340" y="4559118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62662" y="7563729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86009" y="291547"/>
            <a:ext cx="12487227" cy="142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6"/>
              </a:lnSpc>
            </a:pPr>
            <a:r>
              <a:rPr lang="en-US" sz="5301" b="1">
                <a:solidFill>
                  <a:srgbClr val="27348B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Особенности и преимущества дорожный карты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34819" y="2485399"/>
            <a:ext cx="10589606" cy="594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6"/>
              </a:lnSpc>
            </a:pPr>
            <a:r>
              <a:rPr lang="en-US" sz="237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Особенности реализации:</a:t>
            </a:r>
          </a:p>
          <a:p>
            <a:pPr marL="513751" lvl="1" indent="-256875" algn="l">
              <a:lnSpc>
                <a:spcPts val="2926"/>
              </a:lnSpc>
              <a:buFont typeface="Arial"/>
              <a:buChar char="•"/>
            </a:pPr>
            <a:r>
              <a:rPr lang="en-US" sz="23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Компенсации: Возможность частичного возмещения затрат работодателю за обучение студентов.</a:t>
            </a:r>
          </a:p>
          <a:p>
            <a:pPr marL="513751" lvl="1" indent="-256875" algn="l">
              <a:lnSpc>
                <a:spcPts val="2926"/>
              </a:lnSpc>
              <a:buFont typeface="Arial"/>
              <a:buChar char="•"/>
            </a:pPr>
            <a:r>
              <a:rPr lang="en-US" sz="23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Стажировка и трудовой стаж: Практика студентов засчитывается в трудовой стаж.</a:t>
            </a:r>
          </a:p>
          <a:p>
            <a:pPr marL="513751" lvl="1" indent="-256875" algn="l">
              <a:lnSpc>
                <a:spcPts val="2926"/>
              </a:lnSpc>
              <a:buFont typeface="Arial"/>
              <a:buChar char="•"/>
            </a:pPr>
            <a:r>
              <a:rPr lang="en-US" sz="23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Наставничество: Предприятие обязано назначить квалифицированного наставника для сопровождения студентов.</a:t>
            </a:r>
          </a:p>
          <a:p>
            <a:pPr algn="l">
              <a:lnSpc>
                <a:spcPts val="2926"/>
              </a:lnSpc>
            </a:pPr>
            <a:endParaRPr lang="en-US" sz="237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926"/>
              </a:lnSpc>
            </a:pPr>
            <a:r>
              <a:rPr lang="en-US" sz="23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en-US" sz="237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реимущества Дорожной карты:</a:t>
            </a:r>
          </a:p>
          <a:p>
            <a:pPr marL="513751" lvl="1" indent="-256875" algn="l">
              <a:lnSpc>
                <a:spcPts val="2926"/>
              </a:lnSpc>
              <a:buFont typeface="Arial"/>
              <a:buChar char="•"/>
            </a:pPr>
            <a:r>
              <a:rPr lang="en-US" sz="23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Обновление образовательных программ в соответствии с запросами рынка.</a:t>
            </a:r>
          </a:p>
          <a:p>
            <a:pPr marL="513751" lvl="1" indent="-256875" algn="l">
              <a:lnSpc>
                <a:spcPts val="2926"/>
              </a:lnSpc>
              <a:buFont typeface="Arial"/>
              <a:buChar char="•"/>
            </a:pPr>
            <a:r>
              <a:rPr lang="en-US" sz="23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Повышение практико-ориентированности обучения.</a:t>
            </a:r>
          </a:p>
          <a:p>
            <a:pPr marL="513751" lvl="1" indent="-256875" algn="l">
              <a:lnSpc>
                <a:spcPts val="2926"/>
              </a:lnSpc>
              <a:buFont typeface="Arial"/>
              <a:buChar char="•"/>
            </a:pPr>
            <a:r>
              <a:rPr lang="en-US" sz="237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Формирование профессиональных компетенций у студентов на реальном производстве.</a:t>
            </a:r>
          </a:p>
          <a:p>
            <a:pPr algn="l">
              <a:lnSpc>
                <a:spcPts val="2926"/>
              </a:lnSpc>
            </a:pPr>
            <a:endParaRPr lang="en-US" sz="237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973236" y="2392006"/>
            <a:ext cx="2894564" cy="289456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856A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321577" y="1253433"/>
            <a:ext cx="463083" cy="463083"/>
          </a:xfrm>
          <a:custGeom>
            <a:avLst/>
            <a:gdLst/>
            <a:ahLst/>
            <a:cxnLst/>
            <a:rect l="l" t="t" r="r" b="b"/>
            <a:pathLst>
              <a:path w="463083" h="463083">
                <a:moveTo>
                  <a:pt x="0" y="0"/>
                </a:moveTo>
                <a:lnTo>
                  <a:pt x="463084" y="0"/>
                </a:lnTo>
                <a:lnTo>
                  <a:pt x="463084" y="463084"/>
                </a:lnTo>
                <a:lnTo>
                  <a:pt x="0" y="463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364918" y="7730683"/>
            <a:ext cx="279507" cy="279507"/>
          </a:xfrm>
          <a:custGeom>
            <a:avLst/>
            <a:gdLst/>
            <a:ahLst/>
            <a:cxnLst/>
            <a:rect l="l" t="t" r="r" b="b"/>
            <a:pathLst>
              <a:path w="279507" h="279507">
                <a:moveTo>
                  <a:pt x="0" y="0"/>
                </a:moveTo>
                <a:lnTo>
                  <a:pt x="279507" y="0"/>
                </a:lnTo>
                <a:lnTo>
                  <a:pt x="279507" y="279507"/>
                </a:lnTo>
                <a:lnTo>
                  <a:pt x="0" y="279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9AED4AFF95C444BE6683AD457FB4C2" ma:contentTypeVersion="12" ma:contentTypeDescription="Создание документа." ma:contentTypeScope="" ma:versionID="3449a38386be4877b5290b3354a8506a">
  <xsd:schema xmlns:xsd="http://www.w3.org/2001/XMLSchema" xmlns:xs="http://www.w3.org/2001/XMLSchema" xmlns:p="http://schemas.microsoft.com/office/2006/metadata/properties" xmlns:ns2="6f62f1d2-3892-446e-8a70-515885b3d563" xmlns:ns3="57e7b214-5d5e-4b63-ae29-98bc4427786f" targetNamespace="http://schemas.microsoft.com/office/2006/metadata/properties" ma:root="true" ma:fieldsID="b706186b50ec193594a63d5cd623c9eb" ns2:_="" ns3:_="">
    <xsd:import namespace="6f62f1d2-3892-446e-8a70-515885b3d563"/>
    <xsd:import namespace="57e7b214-5d5e-4b63-ae29-98bc44277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2f1d2-3892-446e-8a70-515885b3d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7b214-5d5e-4b63-ae29-98bc442778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3cd26c-c689-469d-8816-0668c688fe31}" ma:internalName="TaxCatchAll" ma:showField="CatchAllData" ma:web="57e7b214-5d5e-4b63-ae29-98bc44277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7b214-5d5e-4b63-ae29-98bc4427786f" xsi:nil="true"/>
    <lcf76f155ced4ddcb4097134ff3c332f xmlns="6f62f1d2-3892-446e-8a70-515885b3d5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A83F9D-9259-49FF-BBE9-DB96F07BE6AB}"/>
</file>

<file path=customXml/itemProps2.xml><?xml version="1.0" encoding="utf-8"?>
<ds:datastoreItem xmlns:ds="http://schemas.openxmlformats.org/officeDocument/2006/customXml" ds:itemID="{719D24A4-2AB7-4215-91B8-106CCDEC1E04}"/>
</file>

<file path=customXml/itemProps3.xml><?xml version="1.0" encoding="utf-8"?>
<ds:datastoreItem xmlns:ds="http://schemas.openxmlformats.org/officeDocument/2006/customXml" ds:itemID="{3221C796-23FA-428F-B548-8859270A7B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Произвольный</PresentationFormat>
  <Paragraphs>112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Calibri</vt:lpstr>
      <vt:lpstr>Montserrat Ultra-Bold</vt:lpstr>
      <vt:lpstr>Montserrat Bold</vt:lpstr>
      <vt:lpstr>Evolventa</vt:lpstr>
      <vt:lpstr>Montserrat</vt:lpstr>
      <vt:lpstr>Arial</vt:lpstr>
      <vt:lpstr>Evolventa Bold</vt:lpstr>
      <vt:lpstr>Proxima Nova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дуальное обуч</dc:title>
  <cp:lastModifiedBy>User</cp:lastModifiedBy>
  <cp:revision>2</cp:revision>
  <dcterms:created xsi:type="dcterms:W3CDTF">2006-08-16T00:00:00Z</dcterms:created>
  <dcterms:modified xsi:type="dcterms:W3CDTF">2025-02-18T08:34:11Z</dcterms:modified>
  <dc:identifier>DAGbrEIzbck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0x010100FE9AED4AFF95C444BE6683AD457FB4C2</vt:lpwstr>
  </property>
</Properties>
</file>